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78" r:id="rId4"/>
    <p:sldId id="263" r:id="rId5"/>
    <p:sldId id="270" r:id="rId6"/>
    <p:sldId id="258" r:id="rId7"/>
    <p:sldId id="264" r:id="rId8"/>
    <p:sldId id="265" r:id="rId9"/>
    <p:sldId id="266" r:id="rId10"/>
    <p:sldId id="272" r:id="rId11"/>
    <p:sldId id="271" r:id="rId12"/>
    <p:sldId id="277" r:id="rId13"/>
    <p:sldId id="284" r:id="rId14"/>
    <p:sldId id="273" r:id="rId15"/>
    <p:sldId id="274" r:id="rId16"/>
    <p:sldId id="259" r:id="rId17"/>
    <p:sldId id="275" r:id="rId18"/>
    <p:sldId id="276" r:id="rId19"/>
    <p:sldId id="279" r:id="rId20"/>
    <p:sldId id="269" r:id="rId21"/>
    <p:sldId id="280" r:id="rId22"/>
    <p:sldId id="287" r:id="rId23"/>
    <p:sldId id="267" r:id="rId24"/>
    <p:sldId id="288" r:id="rId25"/>
    <p:sldId id="283" r:id="rId26"/>
    <p:sldId id="286" r:id="rId27"/>
    <p:sldId id="268" r:id="rId28"/>
    <p:sldId id="285" r:id="rId29"/>
    <p:sldId id="289" r:id="rId30"/>
    <p:sldId id="290" r:id="rId31"/>
    <p:sldId id="2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BFA4"/>
    <a:srgbClr val="C3675A"/>
    <a:srgbClr val="CE8378"/>
    <a:srgbClr val="9B6D67"/>
    <a:srgbClr val="AEBB41"/>
    <a:srgbClr val="749EC6"/>
    <a:srgbClr val="4DAC91"/>
    <a:srgbClr val="8FC5E0"/>
    <a:srgbClr val="A0D6F1"/>
    <a:srgbClr val="D6C9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455" autoAdjust="0"/>
  </p:normalViewPr>
  <p:slideViewPr>
    <p:cSldViewPr snapToGrid="0">
      <p:cViewPr varScale="1">
        <p:scale>
          <a:sx n="82" d="100"/>
          <a:sy n="82" d="100"/>
        </p:scale>
        <p:origin x="98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AD626-CA99-499A-8D80-28C469963D49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6E42A-061F-4677-91E9-ADCBB1C3A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65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1,292 single units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201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12DFF-F4C8-EE28-81FD-6CA5BD520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36CB42-1B3D-E63D-1758-0CB20540C8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64BB41-77BA-205D-99FE-A528CF0F9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b</a:t>
            </a:r>
            <a:r>
              <a:rPr lang="en-US" sz="1800" b="0" i="0" u="none" strike="noStrike" baseline="0" dirty="0">
                <a:latin typeface="HardingText-Regular"/>
              </a:rPr>
              <a:t>, The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-identity decoding accuracy per region. Each red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dot shows the decoding performance based on 200 randomly drawn neurons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(1,000 subsampling runs).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decoding performance (mean ― </a:t>
            </a:r>
            <a:r>
              <a:rPr lang="en-US" sz="1800" b="0" i="0" u="none" strike="noStrike" baseline="0" dirty="0" err="1">
                <a:latin typeface="HardingText-Regular"/>
              </a:rPr>
              <a:t>s.e.m.</a:t>
            </a:r>
            <a:r>
              <a:rPr lang="en-US" sz="1800" b="0" i="0" u="none" strike="noStrike" baseline="0" dirty="0">
                <a:latin typeface="HardingText-Regular"/>
              </a:rPr>
              <a:t>) across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subsampling runs is shown in black. The grey dots indicate the decoding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performance on label-permuted data.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1" i="0" u="none" strike="noStrike" baseline="0" dirty="0">
                <a:latin typeface="HardingText-Bold"/>
              </a:rPr>
              <a:t>e</a:t>
            </a:r>
            <a:r>
              <a:rPr lang="en-US" sz="1800" b="0" i="0" u="none" strike="noStrike" baseline="0" dirty="0">
                <a:latin typeface="HardingText-Regular"/>
              </a:rPr>
              <a:t>, The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decoding performance (mean ―</a:t>
            </a:r>
            <a:r>
              <a:rPr lang="en-US" sz="1800" b="0" i="0" u="none" strike="noStrike" baseline="0" dirty="0">
                <a:latin typeface="HardingText-Bold"/>
              </a:rPr>
              <a:t> </a:t>
            </a:r>
            <a:r>
              <a:rPr lang="en-US" sz="1800" b="0" i="0" u="none" strike="noStrike" baseline="0" dirty="0" err="1">
                <a:latin typeface="HardingText-Bold"/>
              </a:rPr>
              <a:t>s.e.m.</a:t>
            </a:r>
            <a:r>
              <a:rPr lang="en-US" sz="1800" b="0" i="0" u="none" strike="noStrike" baseline="0" dirty="0">
                <a:latin typeface="HardingText-Bold"/>
              </a:rPr>
              <a:t>, black) per recording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session and region (</a:t>
            </a:r>
            <a:r>
              <a:rPr lang="en-US" sz="1800" b="0" i="0" u="none" strike="noStrike" baseline="0" dirty="0" err="1">
                <a:latin typeface="HardingText-Bold"/>
              </a:rPr>
              <a:t>coloured</a:t>
            </a:r>
            <a:r>
              <a:rPr lang="en-US" sz="1800" b="0" i="0" u="none" strike="noStrike" baseline="0" dirty="0">
                <a:latin typeface="HardingText-Bold"/>
              </a:rPr>
              <a:t> dots). Despite the limited and variable neuron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counts per session, </a:t>
            </a:r>
            <a:r>
              <a:rPr lang="en-US" sz="1800" b="0" i="0" u="none" strike="noStrike" baseline="0" dirty="0" err="1">
                <a:latin typeface="HardingText-Bold"/>
              </a:rPr>
              <a:t>odour</a:t>
            </a:r>
            <a:r>
              <a:rPr lang="en-US" sz="1800" b="0" i="0" u="none" strike="noStrike" baseline="0" dirty="0">
                <a:latin typeface="HardingText-Bold"/>
              </a:rPr>
              <a:t> identity could be decoded significantly above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chance (6.25%, dashed line) in the PC, amygdala, EC and hippocampus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94B19-F4BF-86BD-0B47-7807DE9C73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286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33758-F0D9-E72B-A323-A0583BC19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27A382-AF11-4A28-196D-2F2D623E9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78E90E-3D3B-4582-5D52-2912C6979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Bold"/>
              </a:rPr>
              <a:t>Next we’ll look at what other regions are specialized in.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0154A-E957-44A3-EE30-6553AF69FE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635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Hp predicted behavioral odor identification performance.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Other regions did not.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777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B5772-5207-CA30-B699-0D6FABCC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D5D33D-1E0D-B479-99A7-3FEDC76787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ECBCCA-98E6-4743-E7BD-48460A109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Hp predicted behavioral odor identification performance.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Other regions did not.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8BAD9-C048-CD5F-6964-84129964E1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183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276CF4-7DF5-D99B-BEDF-B4798E7E1D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A1AB1A-8D30-359A-51C4-FB5F56996C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960C16-8F85-9B24-55B4-E4D3F1675A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Hp predicted behavioral odor identification performance.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Other regions did not.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8B925-A970-9843-EFAA-76017E522E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65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"In 20 out of 27 recordings, immediately after the olfactory task, we additionally presented 16 pictures, each semantically corresponding to one of the </a:t>
            </a:r>
            <a:r>
              <a:rPr lang="en-US" dirty="0" err="1"/>
              <a:t>odours</a:t>
            </a:r>
            <a:r>
              <a:rPr lang="en-US" dirty="0"/>
              <a:t>, including a light grey screen to match the </a:t>
            </a:r>
            <a:r>
              <a:rPr lang="en-US" dirty="0" err="1"/>
              <a:t>odourless</a:t>
            </a:r>
            <a:r>
              <a:rPr lang="en-US" dirty="0"/>
              <a:t> control. Each picture was presented for 1 s, 8 times, in pseudorandom order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185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38AE2-DAAE-DB2E-61C5-A845155C7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BF2B27-FF99-918D-EA27-EDC642456C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EF8BDC-57D8-237E-20F4-5F76C55891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"In 20 out of 27 recordings, immediately after the olfactory task, we additionally presented 16 pictures, each semantically corresponding to one of the </a:t>
            </a:r>
            <a:r>
              <a:rPr lang="en-US" dirty="0" err="1"/>
              <a:t>odours</a:t>
            </a:r>
            <a:r>
              <a:rPr lang="en-US" dirty="0"/>
              <a:t>, including a light grey screen to match the </a:t>
            </a:r>
            <a:r>
              <a:rPr lang="en-US" dirty="0" err="1"/>
              <a:t>odourless</a:t>
            </a:r>
            <a:r>
              <a:rPr lang="en-US" dirty="0"/>
              <a:t> control. Each picture was presented for 1 s, 8 times, in pseudorandom order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63DB7B-E7BF-AB94-A2FF-458E0EF74D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31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Middle row is spike count histograms showing the number of spikes per 100ms time bin</a:t>
            </a:r>
          </a:p>
          <a:p>
            <a:endParaRPr lang="en-US" dirty="0"/>
          </a:p>
          <a:p>
            <a:r>
              <a:rPr lang="en-US" dirty="0"/>
              <a:t>Bottom row is z-scored firing rate in the 2s post-stimulus, versus the firing rate 2s pre-stimulus.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973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All patients had probes in MTL, 9 also had probes in piriform cortex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222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Local field potentials containing single-neuron activity were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sampled at 32,768 Hz, band-pass filtered between 0.1 and 9,000 Hz, and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amplified by a 256-channel ATLAS amplifier (</a:t>
            </a:r>
            <a:r>
              <a:rPr lang="en-US" sz="1800" b="0" i="0" u="none" strike="noStrike" baseline="0" dirty="0" err="1">
                <a:latin typeface="HardingText-Regular"/>
              </a:rPr>
              <a:t>Neuralynx</a:t>
            </a:r>
            <a:r>
              <a:rPr lang="en-US" sz="1800" b="0" i="0" u="none" strike="noStrike" baseline="0" dirty="0">
                <a:latin typeface="HardingText-Regular"/>
              </a:rPr>
              <a:t>) using Pegasus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(v.2.1.1, </a:t>
            </a:r>
            <a:r>
              <a:rPr lang="en-US" sz="1800" b="0" i="0" u="none" strike="noStrike" baseline="0" dirty="0" err="1">
                <a:latin typeface="HardingText-Regular"/>
              </a:rPr>
              <a:t>Neuralynx</a:t>
            </a:r>
            <a:r>
              <a:rPr lang="en-US" sz="1800" b="0" i="0" u="none" strike="noStrike" baseline="0" dirty="0">
                <a:latin typeface="HardingText-Regular"/>
              </a:rPr>
              <a:t>). Spike extraction and sorting were performed using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Combinato63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01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b</a:t>
            </a:r>
            <a:r>
              <a:rPr lang="en-US" sz="1800" b="0" i="0" u="none" strike="noStrike" baseline="0" dirty="0">
                <a:latin typeface="HardingText-Regular"/>
              </a:rPr>
              <a:t>, Performance (adjusted R2) of linear regression models, predicting neuronal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firing (z-scores) based on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identity, or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 combined with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respiration (inhalation depth). Adding respiratory information to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did not significantly improve the model predictions of firing rates of </a:t>
            </a:r>
            <a:r>
              <a:rPr lang="en-US" sz="1800" b="0" i="0" u="none" strike="noStrike" baseline="0" dirty="0" err="1">
                <a:latin typeface="HardingText-Regular"/>
              </a:rPr>
              <a:t>odourmodulated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Neurons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1" i="0" u="none" strike="noStrike" baseline="0" dirty="0">
                <a:latin typeface="HardingText-Bold"/>
              </a:rPr>
              <a:t>c</a:t>
            </a:r>
            <a:r>
              <a:rPr lang="en-US" sz="1800" b="0" i="0" u="none" strike="noStrike" baseline="0" dirty="0">
                <a:latin typeface="HardingText-Regular"/>
              </a:rPr>
              <a:t>, Averaged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-locked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respiratory signals for each individual recording session (mean ―</a:t>
            </a:r>
            <a:r>
              <a:rPr lang="en-US" sz="1800" b="0" i="0" u="none" strike="noStrike" baseline="0" dirty="0">
                <a:latin typeface="HardingText-Bold"/>
              </a:rPr>
              <a:t> </a:t>
            </a:r>
            <a:r>
              <a:rPr lang="en-US" sz="1800" b="0" i="0" u="none" strike="noStrike" baseline="0" dirty="0" err="1">
                <a:latin typeface="HardingText-Bold"/>
              </a:rPr>
              <a:t>s.e.m.</a:t>
            </a:r>
            <a:r>
              <a:rPr lang="en-US" sz="1800" b="0" i="0" u="none" strike="noStrike" baseline="0" dirty="0">
                <a:latin typeface="HardingText-Bold"/>
              </a:rPr>
              <a:t>,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13 sessions with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16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2800" dirty="0"/>
              <a:t>during the last 4 presentation cycles of each odor (out of 8 total presentations), participants had to identify odors by choosing from 4 written odor name options. These name options were presented sequentially with 1-second intervals between them.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pens were presented approximately 2 cm below the nose, </a:t>
            </a:r>
            <a:r>
              <a:rPr lang="en-US" sz="1800" b="0" i="0" u="none" strike="noStrike" baseline="0" dirty="0" err="1">
                <a:latin typeface="HardingText-Regular"/>
              </a:rPr>
              <a:t>centred</a:t>
            </a:r>
            <a:r>
              <a:rPr lang="en-US" sz="1800" b="0" i="0" u="none" strike="noStrike" baseline="0" dirty="0">
                <a:latin typeface="HardingText-Regular"/>
              </a:rPr>
              <a:t> between both nostrils.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patients were verbally instructed on each trial to inhale on command (“Please inhale NOW!”).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participants identified the correct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in 74.1 ― 1.5% of cases.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mean presentation time of </a:t>
            </a:r>
            <a:r>
              <a:rPr lang="en-US" sz="1800" b="0" i="0" u="none" strike="noStrike" baseline="0" dirty="0" err="1">
                <a:latin typeface="HardingText-Regular"/>
              </a:rPr>
              <a:t>odours</a:t>
            </a:r>
            <a:r>
              <a:rPr lang="en-US" sz="1800" b="0" i="0" u="none" strike="noStrike" baseline="0" dirty="0">
                <a:latin typeface="HardingText-Regular"/>
              </a:rPr>
              <a:t> was 2.31 ― 0.13 s, 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mean inter-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interval was 19.4s, with the same odors being presented on average 5.2 minutes apart.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36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The </a:t>
            </a:r>
            <a:r>
              <a:rPr lang="en-US" sz="1800" b="0" i="0" u="none" strike="noStrike" baseline="0" dirty="0" err="1">
                <a:latin typeface="HardingText-Regular"/>
              </a:rPr>
              <a:t>behavioural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performance per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, showing ratings (left) and correct identification (right).</a:t>
            </a:r>
          </a:p>
          <a:p>
            <a:pPr algn="l"/>
            <a:r>
              <a:rPr lang="en-US" sz="1800" b="0" i="1" u="none" strike="noStrike" baseline="0" dirty="0">
                <a:latin typeface="HardingText-RegularItalic"/>
              </a:rPr>
              <a:t>n </a:t>
            </a:r>
            <a:r>
              <a:rPr lang="en-US" sz="1800" b="0" i="0" u="none" strike="noStrike" baseline="0" dirty="0">
                <a:latin typeface="HardingText-Regular"/>
              </a:rPr>
              <a:t>= 27 sessions. The box plots show the median values (</a:t>
            </a:r>
            <a:r>
              <a:rPr lang="en-US" sz="1800" b="0" i="0" u="none" strike="noStrike" baseline="0" dirty="0" err="1">
                <a:latin typeface="HardingText-Regular"/>
              </a:rPr>
              <a:t>centre</a:t>
            </a:r>
            <a:r>
              <a:rPr lang="en-US" sz="1800" b="0" i="0" u="none" strike="noStrike" baseline="0" dirty="0">
                <a:latin typeface="HardingText-Regular"/>
              </a:rPr>
              <a:t> lines), 25th–75th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percentiles (box limits), and the whiskers span data within 1.5× the interquartile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range. Statistical analysis of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identification was performed using </a:t>
            </a:r>
            <a:r>
              <a:rPr lang="en-US" sz="1800" b="0" i="0" u="none" strike="noStrike" baseline="0" dirty="0" err="1">
                <a:latin typeface="HardingText-Regular"/>
              </a:rPr>
              <a:t>twosided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Wilcoxon signed-rank tests versus chance (25%; dashed line);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69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-modulated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neurons per session and region (mean ― </a:t>
            </a:r>
            <a:r>
              <a:rPr lang="en-US" sz="1800" b="0" i="0" u="none" strike="noStrike" baseline="0" dirty="0" err="1">
                <a:latin typeface="HardingText-Regular"/>
              </a:rPr>
              <a:t>s.e.m.</a:t>
            </a:r>
            <a:r>
              <a:rPr lang="en-US" sz="1800" b="0" i="0" u="none" strike="noStrike" baseline="0" dirty="0">
                <a:latin typeface="HardingText-Regular"/>
              </a:rPr>
              <a:t>). The PC, amygdala, EC and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hippocampus host significant populations of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-modulated neurons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39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identify </a:t>
            </a:r>
            <a:r>
              <a:rPr lang="en-US" dirty="0" err="1"/>
              <a:t>odour</a:t>
            </a:r>
            <a:r>
              <a:rPr lang="en-US" dirty="0"/>
              <a:t>-modulated neurons, we first calculated a z value</a:t>
            </a:r>
          </a:p>
          <a:p>
            <a:r>
              <a:rPr lang="en-US" dirty="0"/>
              <a:t>for the firing rate during a response interval ([0, 2 s] after </a:t>
            </a:r>
            <a:r>
              <a:rPr lang="en-US" dirty="0" err="1"/>
              <a:t>odour</a:t>
            </a:r>
            <a:r>
              <a:rPr lang="en-US" dirty="0"/>
              <a:t> onset</a:t>
            </a:r>
          </a:p>
          <a:p>
            <a:r>
              <a:rPr lang="en-US" dirty="0"/>
              <a:t>compared to [−5, 0 s] before </a:t>
            </a:r>
            <a:r>
              <a:rPr lang="en-US" dirty="0" err="1"/>
              <a:t>odour</a:t>
            </a:r>
            <a:r>
              <a:rPr lang="en-US" dirty="0"/>
              <a:t> onset) and performed a one-way</a:t>
            </a:r>
          </a:p>
          <a:p>
            <a:r>
              <a:rPr lang="en-US" dirty="0"/>
              <a:t>ANOVA for </a:t>
            </a:r>
            <a:r>
              <a:rPr lang="en-US" dirty="0" err="1"/>
              <a:t>odour</a:t>
            </a:r>
            <a:r>
              <a:rPr lang="en-US" dirty="0"/>
              <a:t> identity. Neurons with a significant effect of </a:t>
            </a:r>
            <a:r>
              <a:rPr lang="en-US" dirty="0" err="1"/>
              <a:t>odour</a:t>
            </a:r>
            <a:endParaRPr lang="en-US" dirty="0"/>
          </a:p>
          <a:p>
            <a:r>
              <a:rPr lang="en-US" dirty="0"/>
              <a:t>identity across all 128 trials (P &lt; 0.05) were termed </a:t>
            </a:r>
            <a:r>
              <a:rPr lang="en-US" dirty="0" err="1"/>
              <a:t>odour</a:t>
            </a:r>
            <a:r>
              <a:rPr lang="en-US" dirty="0"/>
              <a:t>-modulated</a:t>
            </a:r>
          </a:p>
          <a:p>
            <a:r>
              <a:rPr lang="en-US" dirty="0"/>
              <a:t>neurons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918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14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506B3-BD18-7A56-2722-A29D2D1F4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D40A4-07B2-873D-8BF8-C72DC415A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0DA24-7690-CFC1-A1C0-7AE12ED6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E3E9-EF37-6E93-F80F-4C2D0E437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9B817-EF8E-8FD1-F6CF-D09CA28D1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8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A2AB-EB99-E565-09D7-0C590F45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0EA03-CDB8-F0FC-1A56-DA0F85DA4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5BB08-16BE-5398-426C-7FC6862E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5794-59D1-DBFA-9A0A-678FBFC4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C1DC8-747A-9975-4CC8-94F4B032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53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287A5-7FB8-8166-6F49-15B172D20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853990-D86F-C5CE-9F8E-A28EFD10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1A3BC-6765-30A8-502D-BBA885C9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D093C-A1C2-562D-6AC8-15091A1B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ADEC4-318F-544B-1C03-5390A558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54BA-2819-15E2-55F7-0E8A7884F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6C207-A6DF-128C-2677-F74B203EB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E6B31-938C-1227-2515-10C53117D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182DA-8FF0-47D6-9640-646ED504E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88FEA-CF90-7F0D-FBB0-761D0912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9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8CC3-FE32-3B57-A7F4-C6921878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DA051-A7B3-93FE-D8B1-FB7C45AAD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E06BA-3046-8186-2ACC-DEE78B95B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1DCA3-0C02-12D1-B04A-A3F76E0E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3FA2E-0B15-744A-1821-05F0E456F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29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9BB44-718C-493D-289C-CE4860EF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7FE4-75B5-EC3F-9125-6B6728EAC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D70BA-28B6-6902-DA5F-BF2DC581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95737-AB76-6727-6B55-8E9F8880D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24ED0-DF43-829E-BDAE-58C1A14A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FA396-A9F9-BBE4-23DD-7B0691BB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7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074C-CE4F-8298-5DE7-1E0C60188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91CCF-820C-4E86-0968-331188733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BB15F-B36B-2966-91C7-BC82274B2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C44D7-8B7B-17AB-C5E6-FDDCFEA1C0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63F46-EEB6-2A45-2368-887942EE5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BD981-E03D-3495-1372-554B5EA9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0E2EF3-ABFA-EFCE-CDB6-BFFE4B0E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31D309-E088-366E-7B8D-C45AF9876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19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E2AFA-B134-C8AC-9341-5C0B58CD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72631-C470-9B9C-A9BE-BAC6D85C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933D1-509B-046A-A196-434090001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CED87-C6E8-2439-FD59-47C669DF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59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963836-3A8D-C057-2362-04A306F64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9C32BB-78E9-6925-6DEB-AE84551B1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37482-2EE9-38C0-8978-7D40C6845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29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853CC-C083-AD67-3D51-693F7BC71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52307-9A63-8379-D35F-EDA0B9511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148E2-439B-CA33-DC76-7280000FB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75999-8DE1-AC95-B33D-1A88D5DD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B4A8E-6E3F-125F-531C-27A5B450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EB185-01D7-6639-95F7-DD6C2547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C7F3-AD1B-3007-65FE-EF6FEEA91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B7D02-0515-B1D7-F59D-BD01DD914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9A872-F75E-6DB6-426A-08CC7BF68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54DFF-7204-B89E-FA06-95EB1A6E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D8157-CDF3-0F31-B173-6A31EE15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7F1E1-9668-C45D-2BFE-CC8EB19A2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4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1AA4C-1E24-F78F-7174-5E227916B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75287-D6A5-E1E2-C1DD-5BB4A8DA8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4AEA6-B273-EFEB-A0C5-1ED163BCD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EF93E2-82D2-44DD-9198-9309B61327F6}" type="datetimeFigureOut">
              <a:rPr lang="en-US" smtClean="0"/>
              <a:t>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A7929-EDF8-A12A-4489-676D3519C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E7B10-060F-EDE4-E88D-553267AC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0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16961-539E-801B-BE67-38087C16A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1113219"/>
            <a:ext cx="9704832" cy="2387600"/>
          </a:xfrm>
        </p:spPr>
        <p:txBody>
          <a:bodyPr>
            <a:normAutofit/>
          </a:bodyPr>
          <a:lstStyle/>
          <a:p>
            <a:r>
              <a:rPr lang="en-US" sz="4000" i="0" u="none" strike="noStrike" baseline="0" dirty="0">
                <a:solidFill>
                  <a:srgbClr val="07B29E"/>
                </a:solidFill>
                <a:latin typeface="Bahnschrift" panose="020B0502040204020203" pitchFamily="34" charset="0"/>
              </a:rPr>
              <a:t>Single-neuron representations of </a:t>
            </a:r>
            <a:r>
              <a:rPr lang="en-US" sz="4000" i="0" u="none" strike="noStrike" baseline="0" dirty="0" err="1">
                <a:solidFill>
                  <a:srgbClr val="07B29E"/>
                </a:solidFill>
                <a:latin typeface="Bahnschrift" panose="020B0502040204020203" pitchFamily="34" charset="0"/>
              </a:rPr>
              <a:t>odours</a:t>
            </a:r>
            <a:r>
              <a:rPr lang="en-US" sz="4000" i="0" u="none" strike="noStrike" baseline="0" dirty="0">
                <a:solidFill>
                  <a:srgbClr val="07B29E"/>
                </a:solidFill>
                <a:latin typeface="Bahnschrift" panose="020B0502040204020203" pitchFamily="34" charset="0"/>
              </a:rPr>
              <a:t> in the human brain</a:t>
            </a:r>
            <a:endParaRPr lang="en-US" sz="4000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B494F-90E0-DE6D-C120-81C0C566BC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Kehl et al. 2024</a:t>
            </a:r>
          </a:p>
          <a:p>
            <a:r>
              <a:rPr lang="en-US" sz="1800" dirty="0">
                <a:solidFill>
                  <a:srgbClr val="44584D"/>
                </a:solidFill>
                <a:latin typeface="Bahnschrift" panose="020B0502040204020203" pitchFamily="34" charset="0"/>
              </a:rPr>
              <a:t>Nature Vol. 634</a:t>
            </a:r>
          </a:p>
        </p:txBody>
      </p:sp>
    </p:spTree>
    <p:extLst>
      <p:ext uri="{BB962C8B-B14F-4D97-AF65-F5344CB8AC3E}">
        <p14:creationId xmlns:p14="http://schemas.microsoft.com/office/powerpoint/2010/main" val="205535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1295-91FD-201D-4191-3558EEB41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2C742E-69D4-D4A0-CD19-1F43E85A9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46253" y="206618"/>
            <a:ext cx="9099493" cy="6444763"/>
          </a:xfrm>
        </p:spPr>
      </p:pic>
    </p:spTree>
    <p:extLst>
      <p:ext uri="{BB962C8B-B14F-4D97-AF65-F5344CB8AC3E}">
        <p14:creationId xmlns:p14="http://schemas.microsoft.com/office/powerpoint/2010/main" val="233597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03322-7CDB-33AE-D113-2AD9A95AD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056B-05F7-9D65-C710-CA1D17B49EC2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Tasks</a:t>
            </a:r>
          </a:p>
        </p:txBody>
      </p:sp>
      <p:pic>
        <p:nvPicPr>
          <p:cNvPr id="5" name="Content Placeholder 4" descr="A diagram of a person's body&#10;&#10;Description automatically generated">
            <a:extLst>
              <a:ext uri="{FF2B5EF4-FFF2-40B4-BE49-F238E27FC236}">
                <a16:creationId xmlns:a16="http://schemas.microsoft.com/office/drawing/2014/main" id="{0B4F01DE-23E0-A4C9-964A-38E9DD97C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646099" cy="389096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68F3114-F5C8-9443-1756-B4BC4DB52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009" y="2100262"/>
            <a:ext cx="2124075" cy="2657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819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50DC5-4BF7-FD76-7732-E8419846C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4B4AB-CFE7-0AB7-324F-0F54C6A3958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Tasks</a:t>
            </a:r>
          </a:p>
        </p:txBody>
      </p:sp>
      <p:pic>
        <p:nvPicPr>
          <p:cNvPr id="5" name="Content Placeholder 4" descr="A diagram of a person's body&#10;&#10;Description automatically generated">
            <a:extLst>
              <a:ext uri="{FF2B5EF4-FFF2-40B4-BE49-F238E27FC236}">
                <a16:creationId xmlns:a16="http://schemas.microsoft.com/office/drawing/2014/main" id="{D06592EC-ACF1-AF1C-2699-D52E93A89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646099" cy="3890962"/>
          </a:xfrm>
          <a:prstGeom prst="rect">
            <a:avLst/>
          </a:prstGeom>
        </p:spPr>
      </p:pic>
      <p:pic>
        <p:nvPicPr>
          <p:cNvPr id="8" name="Picture 7" descr="A graph with numbers and dots&#10;&#10;Description automatically generated">
            <a:extLst>
              <a:ext uri="{FF2B5EF4-FFF2-40B4-BE49-F238E27FC236}">
                <a16:creationId xmlns:a16="http://schemas.microsoft.com/office/drawing/2014/main" id="{BE66942E-AE78-788E-59A7-093E58CC41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608" y="1690688"/>
            <a:ext cx="2960000" cy="3712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9749CF-EBEA-5D89-2C8C-DE9ECA6CACB8}"/>
              </a:ext>
            </a:extLst>
          </p:cNvPr>
          <p:cNvSpPr/>
          <p:nvPr/>
        </p:nvSpPr>
        <p:spPr>
          <a:xfrm>
            <a:off x="-433754" y="1840523"/>
            <a:ext cx="1271954" cy="3446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7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59259E-6 L -0.20338 -2.59259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6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5CA94D-5D9D-EE8D-F6FE-AE83F6582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4236A-F71D-F6DE-7D21-BE8C992035B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Behavioral Results</a:t>
            </a:r>
          </a:p>
        </p:txBody>
      </p:sp>
      <p:pic>
        <p:nvPicPr>
          <p:cNvPr id="7" name="Content Placeholder 6" descr="A comparison of different colored squares&#10;&#10;Description automatically generated">
            <a:extLst>
              <a:ext uri="{FF2B5EF4-FFF2-40B4-BE49-F238E27FC236}">
                <a16:creationId xmlns:a16="http://schemas.microsoft.com/office/drawing/2014/main" id="{85AA6796-8D0F-B543-C5F3-CD585F714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651" y="1690688"/>
            <a:ext cx="8240698" cy="4844806"/>
          </a:xfrm>
        </p:spPr>
      </p:pic>
    </p:spTree>
    <p:extLst>
      <p:ext uri="{BB962C8B-B14F-4D97-AF65-F5344CB8AC3E}">
        <p14:creationId xmlns:p14="http://schemas.microsoft.com/office/powerpoint/2010/main" val="144168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8FBEEF-FAE8-0A67-0DD2-BCBA013A7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76E9-1D1F-69C5-E2BE-BA8A0B3DDE2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Odors modulate PC and MTL firing</a:t>
            </a:r>
          </a:p>
        </p:txBody>
      </p:sp>
      <p:pic>
        <p:nvPicPr>
          <p:cNvPr id="11" name="Content Placeholder 10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66CB7DDB-F9F9-486C-78EC-2734F9CD0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08" y="1790456"/>
            <a:ext cx="9513381" cy="4351338"/>
          </a:xfrm>
        </p:spPr>
      </p:pic>
    </p:spTree>
    <p:extLst>
      <p:ext uri="{BB962C8B-B14F-4D97-AF65-F5344CB8AC3E}">
        <p14:creationId xmlns:p14="http://schemas.microsoft.com/office/powerpoint/2010/main" val="2920195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38CAF-76A9-1ABA-BA44-300992FC7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5558A-5DFA-D4C0-0FF4-9DB9ED0EC10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Odors modulate PC and MTL firing</a:t>
            </a:r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DCDD5989-4ADB-61A6-6FED-9A6C66E2C1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6652" y="2423825"/>
            <a:ext cx="10967359" cy="315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39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75A0A5-FB7C-50B1-0778-2AD60A32A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B007D30-C77C-A310-F237-65FD9E8E1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5" b="1085"/>
          <a:stretch/>
        </p:blipFill>
        <p:spPr>
          <a:xfrm>
            <a:off x="5680518" y="2051538"/>
            <a:ext cx="6564794" cy="4013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FF2A2-A6A1-3CC2-40AF-944894F48EA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Neuronal activity encodes odor identity</a:t>
            </a:r>
          </a:p>
        </p:txBody>
      </p:sp>
      <p:pic>
        <p:nvPicPr>
          <p:cNvPr id="14" name="Content Placeholder 8" descr="A chart of different colored dots&#10;&#10;Description automatically generated">
            <a:extLst>
              <a:ext uri="{FF2B5EF4-FFF2-40B4-BE49-F238E27FC236}">
                <a16:creationId xmlns:a16="http://schemas.microsoft.com/office/drawing/2014/main" id="{8A32EC89-D6FD-FAEF-ED91-820202FAA7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68" y="1882775"/>
            <a:ext cx="39247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6FB5F-5780-8156-B960-0F10C3163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17108-0D21-89F9-2B6A-A43BF8BEB1D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Decoding odor identity from neural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694E4E-C328-56B6-15DD-E75D03A4F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588854"/>
            <a:ext cx="6568054" cy="503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4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EA58-27E5-F9DA-D358-03EB26EC8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28A7B-F35C-CFA1-5ED7-241EB0CB769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Decoding odor identity from neural data</a:t>
            </a:r>
          </a:p>
        </p:txBody>
      </p:sp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3AF672F-6494-89FC-C1E4-97A36629D02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7" y="2016369"/>
            <a:ext cx="10547404" cy="357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8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E4566-BAB0-DB7E-3939-288618103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66B00-A500-91E7-6A48-04FC62F4D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Decoding odor identity from neural data</a:t>
            </a:r>
          </a:p>
        </p:txBody>
      </p:sp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B5AE44A2-5BD7-3CEC-B69A-B5FB954B041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7" y="2016369"/>
            <a:ext cx="10547404" cy="357337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38B692-EDF9-D674-186E-0BE639BFCE6F}"/>
              </a:ext>
            </a:extLst>
          </p:cNvPr>
          <p:cNvCxnSpPr>
            <a:cxnSpLocks/>
          </p:cNvCxnSpPr>
          <p:nvPr/>
        </p:nvCxnSpPr>
        <p:spPr>
          <a:xfrm flipH="1" flipV="1">
            <a:off x="1946031" y="5345723"/>
            <a:ext cx="433754" cy="69166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34829E2-58A1-AFEB-F26F-91FA8BAF9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8062" y="6013939"/>
            <a:ext cx="8798169" cy="444378"/>
          </a:xfrm>
        </p:spPr>
        <p:txBody>
          <a:bodyPr>
            <a:normAutofit fontScale="92500" lnSpcReduction="10000"/>
          </a:bodyPr>
          <a:lstStyle/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 is especially accurate.</a:t>
            </a:r>
          </a:p>
        </p:txBody>
      </p:sp>
    </p:spTree>
    <p:extLst>
      <p:ext uri="{BB962C8B-B14F-4D97-AF65-F5344CB8AC3E}">
        <p14:creationId xmlns:p14="http://schemas.microsoft.com/office/powerpoint/2010/main" val="11921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5AC2C-CB45-C090-2CDC-BC4C5AE9B24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5721F-483D-67BD-6DD5-0B7E58FB4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79639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Electrophysiology in awake humans.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Epilepsy patients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Department of Epileptology at the University of Bonn Medical Center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n = 17 (12f, 22-60yrs)</a:t>
            </a:r>
          </a:p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diagram of a brain&#10;&#10;Description automatically generated">
            <a:extLst>
              <a:ext uri="{FF2B5EF4-FFF2-40B4-BE49-F238E27FC236}">
                <a16:creationId xmlns:a16="http://schemas.microsoft.com/office/drawing/2014/main" id="{8C5F2A56-A0DD-6180-54DE-E66CC8C80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7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973BFD-4739-F634-86D6-8F83BE1C2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chemical reaction&#10;&#10;Description automatically generated with medium confidence">
            <a:extLst>
              <a:ext uri="{FF2B5EF4-FFF2-40B4-BE49-F238E27FC236}">
                <a16:creationId xmlns:a16="http://schemas.microsoft.com/office/drawing/2014/main" id="{85A0926D-9AF6-8135-C979-2802BE064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495" y="992067"/>
            <a:ext cx="5643010" cy="487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3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E2F1AE-DD11-3FFC-EBF2-FE2D5F9D5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9AD57-69FD-278E-1C44-C48A93509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84992" cy="1325563"/>
          </a:xfrm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Amygdala predicts </a:t>
            </a:r>
            <a:r>
              <a:rPr lang="en-US" dirty="0" err="1">
                <a:solidFill>
                  <a:srgbClr val="C3675A"/>
                </a:solidFill>
                <a:latin typeface="Bahnschrift" panose="020B0502040204020203" pitchFamily="34" charset="0"/>
              </a:rPr>
              <a:t>valenced</a:t>
            </a:r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 responses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69F52-E04A-A2E3-E493-188888FC9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698" y="1863459"/>
            <a:ext cx="10734602" cy="3472762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5820354-0BBB-42A6-14DA-B6A3FF270569}"/>
              </a:ext>
            </a:extLst>
          </p:cNvPr>
          <p:cNvCxnSpPr>
            <a:cxnSpLocks/>
          </p:cNvCxnSpPr>
          <p:nvPr/>
        </p:nvCxnSpPr>
        <p:spPr>
          <a:xfrm flipH="1" flipV="1">
            <a:off x="6353909" y="5380281"/>
            <a:ext cx="433754" cy="69166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9DD17F5-B791-BD7B-293E-2701A0264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5941" y="6048497"/>
            <a:ext cx="4056184" cy="444378"/>
          </a:xfrm>
        </p:spPr>
        <p:txBody>
          <a:bodyPr>
            <a:normAutofit fontScale="92500" lnSpcReduction="10000"/>
          </a:bodyPr>
          <a:lstStyle/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Single amygdala neuron</a:t>
            </a:r>
          </a:p>
        </p:txBody>
      </p:sp>
    </p:spTree>
    <p:extLst>
      <p:ext uri="{BB962C8B-B14F-4D97-AF65-F5344CB8AC3E}">
        <p14:creationId xmlns:p14="http://schemas.microsoft.com/office/powerpoint/2010/main" val="3305224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32E2A5-0B19-E25A-D27A-635469CF6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F34D3-EC87-AAAE-3C21-82CED6C0C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84992" cy="1325563"/>
          </a:xfrm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Hippocampus predicts perceptual choice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A1391E8-342A-833F-0A54-2D17166D0F7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8359" y="1807676"/>
            <a:ext cx="10734602" cy="315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415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86F43-4A50-3DB8-B25D-1C45354E7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F355-B9C3-6705-DFD1-36A7A9CDAF3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Multimodal odor-modulated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0E42F-58D4-6E26-2349-59D35D1C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89123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In 20 of 27 sessions, semantically-matched visual stimuli were presented in a block following the odor task.</a:t>
            </a:r>
          </a:p>
        </p:txBody>
      </p:sp>
      <p:pic>
        <p:nvPicPr>
          <p:cNvPr id="7" name="Picture 6" descr="A diagram of a human brain&#10;&#10;Description automatically generated">
            <a:extLst>
              <a:ext uri="{FF2B5EF4-FFF2-40B4-BE49-F238E27FC236}">
                <a16:creationId xmlns:a16="http://schemas.microsoft.com/office/drawing/2014/main" id="{0004794C-1C77-724F-07FA-6AC0268BCA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1"/>
          <a:stretch/>
        </p:blipFill>
        <p:spPr>
          <a:xfrm>
            <a:off x="476982" y="3376247"/>
            <a:ext cx="5665908" cy="2905613"/>
          </a:xfrm>
          <a:prstGeom prst="rect">
            <a:avLst/>
          </a:prstGeom>
        </p:spPr>
      </p:pic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43585217-F281-B0AC-4923-F3B413D3EA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883" y="3291003"/>
            <a:ext cx="4827730" cy="282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8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CA146-0811-E0BA-5774-41D661152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B763D-FE7A-52DF-AA6B-DBC86072B604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Image-modulated cells</a:t>
            </a:r>
          </a:p>
        </p:txBody>
      </p:sp>
      <p:pic>
        <p:nvPicPr>
          <p:cNvPr id="6" name="Content Placeholder 5" descr="A diagram of a person's body&#10;&#10;Description automatically generated with medium confidence">
            <a:extLst>
              <a:ext uri="{FF2B5EF4-FFF2-40B4-BE49-F238E27FC236}">
                <a16:creationId xmlns:a16="http://schemas.microsoft.com/office/drawing/2014/main" id="{DDCFA2A8-41CE-3D18-C9F2-FDC214906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81" y="1872518"/>
            <a:ext cx="8810981" cy="4351338"/>
          </a:xfrm>
        </p:spPr>
      </p:pic>
    </p:spTree>
    <p:extLst>
      <p:ext uri="{BB962C8B-B14F-4D97-AF65-F5344CB8AC3E}">
        <p14:creationId xmlns:p14="http://schemas.microsoft.com/office/powerpoint/2010/main" val="980754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DF8E2-E3FE-EE6D-B6A1-3CDAE8904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176CE7-AFD5-7688-0E25-14E3044B4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1" y="764563"/>
            <a:ext cx="6506306" cy="584910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BB04AF0-D20F-E397-E25F-DC4D3813FF6A}"/>
              </a:ext>
            </a:extLst>
          </p:cNvPr>
          <p:cNvSpPr txBox="1">
            <a:spLocks/>
          </p:cNvSpPr>
          <p:nvPr/>
        </p:nvSpPr>
        <p:spPr>
          <a:xfrm>
            <a:off x="838199" y="48604"/>
            <a:ext cx="3147647" cy="317524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Multimodal Banana Cell </a:t>
            </a:r>
            <a:r>
              <a:rPr lang="en-US" dirty="0">
                <a:solidFill>
                  <a:srgbClr val="60BFA4"/>
                </a:solidFill>
                <a:latin typeface="Bahnschrift" panose="020B0502040204020203" pitchFamily="34" charset="0"/>
              </a:rPr>
              <a:t>(Am)</a:t>
            </a:r>
          </a:p>
        </p:txBody>
      </p:sp>
    </p:spTree>
    <p:extLst>
      <p:ext uri="{BB962C8B-B14F-4D97-AF65-F5344CB8AC3E}">
        <p14:creationId xmlns:p14="http://schemas.microsoft.com/office/powerpoint/2010/main" val="4063437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3611D5-EABF-9711-6E9D-3D2E5EBFE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1191AB-849B-C72C-4609-E42C002B5A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1" y="764563"/>
            <a:ext cx="6506306" cy="5849104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CBE97FB-A00D-1A84-56FE-21E0D5D94BCA}"/>
              </a:ext>
            </a:extLst>
          </p:cNvPr>
          <p:cNvSpPr txBox="1">
            <a:spLocks/>
          </p:cNvSpPr>
          <p:nvPr/>
        </p:nvSpPr>
        <p:spPr>
          <a:xfrm>
            <a:off x="838199" y="48604"/>
            <a:ext cx="3288323" cy="3175244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C3675A"/>
                </a:solidFill>
                <a:latin typeface="Bahnschrift" panose="020B0502040204020203" pitchFamily="34" charset="0"/>
              </a:rPr>
              <a:t>Multimodal Licorice Cell </a:t>
            </a:r>
            <a:r>
              <a:rPr lang="en-US">
                <a:solidFill>
                  <a:srgbClr val="60BFA4"/>
                </a:solidFill>
                <a:latin typeface="Bahnschrift" panose="020B0502040204020203" pitchFamily="34" charset="0"/>
              </a:rPr>
              <a:t>(PC)</a:t>
            </a:r>
            <a:endParaRPr lang="en-US" dirty="0">
              <a:solidFill>
                <a:srgbClr val="60BFA4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716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9FF618-58D0-40E0-54E3-B6C522C90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79BA-E8B8-E294-B39B-4D7C91AF5EC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C19B6-83DB-FC1B-7B12-714B5AAB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Different regions in the olfactory network represent distinct aspects of the olfactory percept.</a:t>
            </a:r>
          </a:p>
        </p:txBody>
      </p:sp>
    </p:spTree>
    <p:extLst>
      <p:ext uri="{BB962C8B-B14F-4D97-AF65-F5344CB8AC3E}">
        <p14:creationId xmlns:p14="http://schemas.microsoft.com/office/powerpoint/2010/main" val="206542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974DCA-848F-BE77-250F-B8C882EA9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93CE8-5257-00C4-CA74-6FFAB6248A3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C30E9-E518-6643-9569-57B263D5D7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Everything does everything, but in general: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PC encodes chemical identity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Amygdala encodes odor valence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Hippocampus encodes subjective perception</a:t>
            </a:r>
          </a:p>
        </p:txBody>
      </p:sp>
    </p:spTree>
    <p:extLst>
      <p:ext uri="{BB962C8B-B14F-4D97-AF65-F5344CB8AC3E}">
        <p14:creationId xmlns:p14="http://schemas.microsoft.com/office/powerpoint/2010/main" val="1165810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C21217-DA56-DD4D-5916-3F44108791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brain&#10;&#10;Description automatically generated">
            <a:extLst>
              <a:ext uri="{FF2B5EF4-FFF2-40B4-BE49-F238E27FC236}">
                <a16:creationId xmlns:a16="http://schemas.microsoft.com/office/drawing/2014/main" id="{B830D7A2-A86A-FAEC-7085-D67350AC5A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338" y="274499"/>
            <a:ext cx="6717323" cy="6218376"/>
          </a:xfrm>
        </p:spPr>
      </p:pic>
    </p:spTree>
    <p:extLst>
      <p:ext uri="{BB962C8B-B14F-4D97-AF65-F5344CB8AC3E}">
        <p14:creationId xmlns:p14="http://schemas.microsoft.com/office/powerpoint/2010/main" val="3159632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650DE-81E5-F25A-FF74-6644573DE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C0E8-8254-28CC-5FED-353F53EB242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D7E51-DE4C-5C9E-416F-FE5A604D9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6675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27 sessions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2,416 units</a:t>
            </a:r>
          </a:p>
          <a:p>
            <a:pPr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diagram of a brain&#10;&#10;Description automatically generated">
            <a:extLst>
              <a:ext uri="{FF2B5EF4-FFF2-40B4-BE49-F238E27FC236}">
                <a16:creationId xmlns:a16="http://schemas.microsoft.com/office/drawing/2014/main" id="{0C523882-EED8-8800-DDEF-FF4659EA32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8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BFDB5A-A81A-517A-3D9F-F876D68805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70ED0F-DF0F-C78B-B050-1BD6960BF8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6708" y="1325749"/>
            <a:ext cx="11398583" cy="4206502"/>
          </a:xfrm>
        </p:spPr>
      </p:pic>
    </p:spTree>
    <p:extLst>
      <p:ext uri="{BB962C8B-B14F-4D97-AF65-F5344CB8AC3E}">
        <p14:creationId xmlns:p14="http://schemas.microsoft.com/office/powerpoint/2010/main" val="2383423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4E5752F-ED2D-93FA-B559-E08175FDF9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AAC20F7-F93E-F60A-A26D-89CA1C570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6708" y="1325749"/>
            <a:ext cx="11398583" cy="4206502"/>
          </a:xfrm>
        </p:spPr>
      </p:pic>
    </p:spTree>
    <p:extLst>
      <p:ext uri="{BB962C8B-B14F-4D97-AF65-F5344CB8AC3E}">
        <p14:creationId xmlns:p14="http://schemas.microsoft.com/office/powerpoint/2010/main" val="4185320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B763B-03CB-4E35-D5A8-BD74C3681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brain&#10;&#10;Description automatically generated">
            <a:extLst>
              <a:ext uri="{FF2B5EF4-FFF2-40B4-BE49-F238E27FC236}">
                <a16:creationId xmlns:a16="http://schemas.microsoft.com/office/drawing/2014/main" id="{9DF4B115-5DA5-66C3-C30F-612B59809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52135-AF23-ECC0-18A3-C608DAF7188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ED4E-6DEF-9120-F762-649F86B21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09338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Observed odor-modulated neurons in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Amygdala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Entorhinal cortex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Hippocampus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18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32F856-C821-9A59-C1D2-303B60500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brain&#10;&#10;Description automatically generated">
            <a:extLst>
              <a:ext uri="{FF2B5EF4-FFF2-40B4-BE49-F238E27FC236}">
                <a16:creationId xmlns:a16="http://schemas.microsoft.com/office/drawing/2014/main" id="{94E50E22-F524-8063-4F45-BBD5A5C42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E533C9-71F0-7033-743D-DB856BE8B57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F18AD-F8BF-B7D6-E8BD-888B38C28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0616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Observed neurons that respond to semantically-coherent odor and image information.</a:t>
            </a:r>
          </a:p>
        </p:txBody>
      </p:sp>
    </p:spTree>
    <p:extLst>
      <p:ext uri="{BB962C8B-B14F-4D97-AF65-F5344CB8AC3E}">
        <p14:creationId xmlns:p14="http://schemas.microsoft.com/office/powerpoint/2010/main" val="268329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5CDE7B-B982-8928-CFDC-BA89BBB90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12EFCE-CDD7-7062-8AF0-D114CAA95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4" cy="548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0CE31-88F7-F863-5C12-FC47578C9342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Olfactory Network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148E0-4EA1-D1BF-4D9E-F88D6AE1F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25364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Smell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Taste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29461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B90D42-42C4-812B-2E4B-B70988761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DCCB24-C905-11B3-E25E-0353473D0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3" cy="548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EFE5D9-A11E-2A6B-7762-B5F633C0D4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Olfactory Network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CB41A9-250D-CA5F-95F0-2540E3C17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25364" cy="4351338"/>
          </a:xfrm>
        </p:spPr>
        <p:txBody>
          <a:bodyPr>
            <a:normAutofit/>
          </a:bodyPr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Odor Sensory Neurons </a:t>
            </a:r>
            <a:r>
              <a:rPr lang="en-US" sz="1800" dirty="0">
                <a:solidFill>
                  <a:srgbClr val="D6C985"/>
                </a:solidFill>
                <a:latin typeface="Bahnschrift" panose="020B0502040204020203" pitchFamily="34" charset="0"/>
              </a:rPr>
              <a:t>(OSN)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Olfactory Bulb </a:t>
            </a:r>
            <a:r>
              <a:rPr lang="en-US" sz="1800" dirty="0">
                <a:solidFill>
                  <a:srgbClr val="B4B52D"/>
                </a:solidFill>
                <a:latin typeface="Bahnschrift" panose="020B0502040204020203" pitchFamily="34" charset="0"/>
              </a:rPr>
              <a:t>(OB)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 </a:t>
            </a:r>
            <a:r>
              <a:rPr lang="en-US" sz="1800" dirty="0">
                <a:solidFill>
                  <a:srgbClr val="EF9E83"/>
                </a:solidFill>
                <a:latin typeface="Bahnschrift" panose="020B0502040204020203" pitchFamily="34" charset="0"/>
              </a:rPr>
              <a:t>(PC)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Amygdala </a:t>
            </a:r>
            <a:r>
              <a:rPr lang="en-US" sz="1800" dirty="0">
                <a:solidFill>
                  <a:srgbClr val="4DAC91"/>
                </a:solidFill>
                <a:latin typeface="Bahnschrift" panose="020B0502040204020203" pitchFamily="34" charset="0"/>
              </a:rPr>
              <a:t>(Am)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Entorhinal Cortex </a:t>
            </a:r>
            <a:r>
              <a:rPr lang="en-US" sz="1800" dirty="0">
                <a:solidFill>
                  <a:srgbClr val="8FC5E0"/>
                </a:solidFill>
                <a:latin typeface="Bahnschrift" panose="020B0502040204020203" pitchFamily="34" charset="0"/>
              </a:rPr>
              <a:t>(EC)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Hippocampus </a:t>
            </a:r>
            <a:r>
              <a:rPr lang="en-US" sz="1800" dirty="0">
                <a:solidFill>
                  <a:srgbClr val="749EC6"/>
                </a:solidFill>
                <a:latin typeface="Bahnschrift" panose="020B0502040204020203" pitchFamily="34" charset="0"/>
              </a:rPr>
              <a:t>(Hp)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 err="1">
                <a:solidFill>
                  <a:srgbClr val="07B29E"/>
                </a:solidFill>
                <a:latin typeface="Bahnschrift" panose="020B0502040204020203" pitchFamily="34" charset="0"/>
              </a:rPr>
              <a:t>Parahippocampal</a:t>
            </a: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 Cortex </a:t>
            </a:r>
            <a:r>
              <a:rPr lang="en-US" sz="1800" dirty="0">
                <a:solidFill>
                  <a:srgbClr val="AEBB41"/>
                </a:solidFill>
                <a:latin typeface="Bahnschrift" panose="020B0502040204020203" pitchFamily="34" charset="0"/>
              </a:rPr>
              <a:t>(PHC)</a:t>
            </a:r>
          </a:p>
        </p:txBody>
      </p:sp>
    </p:spTree>
    <p:extLst>
      <p:ext uri="{BB962C8B-B14F-4D97-AF65-F5344CB8AC3E}">
        <p14:creationId xmlns:p14="http://schemas.microsoft.com/office/powerpoint/2010/main" val="70880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4AC2DC-902E-AE7B-ACCB-BABBE79C7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F6CC71-6D8D-836B-D30D-B2EA9351B6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3" cy="5481449"/>
          </a:xfrm>
          <a:prstGeom prst="rect">
            <a:avLst/>
          </a:prstGeom>
        </p:spPr>
      </p:pic>
      <p:pic>
        <p:nvPicPr>
          <p:cNvPr id="10" name="Picture 9" descr="A close-up of a brain&#10;&#10;Description automatically generated">
            <a:extLst>
              <a:ext uri="{FF2B5EF4-FFF2-40B4-BE49-F238E27FC236}">
                <a16:creationId xmlns:a16="http://schemas.microsoft.com/office/drawing/2014/main" id="{031B273E-3BB5-7D9A-CA04-B7E314D13D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299" y="472919"/>
            <a:ext cx="3946666" cy="578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30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7.40741E-7 L -0.32891 -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844DB9-1141-090A-EF24-C352FBB32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brain&#10;&#10;Description automatically generated">
            <a:extLst>
              <a:ext uri="{FF2B5EF4-FFF2-40B4-BE49-F238E27FC236}">
                <a16:creationId xmlns:a16="http://schemas.microsoft.com/office/drawing/2014/main" id="{7255BF41-4453-0A63-C35C-5473B9B34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1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5890</TotalTime>
  <Words>994</Words>
  <Application>Microsoft Office PowerPoint</Application>
  <PresentationFormat>Widescreen</PresentationFormat>
  <Paragraphs>137</Paragraphs>
  <Slides>31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Aptos</vt:lpstr>
      <vt:lpstr>Aptos Display</vt:lpstr>
      <vt:lpstr>Arial</vt:lpstr>
      <vt:lpstr>Bahnschrift</vt:lpstr>
      <vt:lpstr>HardingText-Bold</vt:lpstr>
      <vt:lpstr>HardingText-Regular</vt:lpstr>
      <vt:lpstr>HardingText-RegularItalic</vt:lpstr>
      <vt:lpstr>Office Theme</vt:lpstr>
      <vt:lpstr>Single-neuron representations of odours in the human brain</vt:lpstr>
      <vt:lpstr>Study</vt:lpstr>
      <vt:lpstr>Study</vt:lpstr>
      <vt:lpstr>Abstract</vt:lpstr>
      <vt:lpstr>Abstract</vt:lpstr>
      <vt:lpstr>Olfactory Network</vt:lpstr>
      <vt:lpstr>Olfactory Network</vt:lpstr>
      <vt:lpstr>PowerPoint Presentation</vt:lpstr>
      <vt:lpstr>PowerPoint Presentation</vt:lpstr>
      <vt:lpstr>PowerPoint Presentation</vt:lpstr>
      <vt:lpstr>Tasks</vt:lpstr>
      <vt:lpstr>Tasks</vt:lpstr>
      <vt:lpstr>Behavioral Results</vt:lpstr>
      <vt:lpstr>Odors modulate PC and MTL firing</vt:lpstr>
      <vt:lpstr>Odors modulate PC and MTL firing</vt:lpstr>
      <vt:lpstr>Neuronal activity encodes odor identity</vt:lpstr>
      <vt:lpstr>Decoding odor identity from neural data</vt:lpstr>
      <vt:lpstr>Decoding odor identity from neural data</vt:lpstr>
      <vt:lpstr>Decoding odor identity from neural data</vt:lpstr>
      <vt:lpstr>PowerPoint Presentation</vt:lpstr>
      <vt:lpstr>Amygdala predicts valenced responses</vt:lpstr>
      <vt:lpstr>Hippocampus predicts perceptual choice</vt:lpstr>
      <vt:lpstr>Multimodal odor-modulated cells</vt:lpstr>
      <vt:lpstr>Image-modulated cells</vt:lpstr>
      <vt:lpstr>PowerPoint Presentation</vt:lpstr>
      <vt:lpstr>PowerPoint Presentation</vt:lpstr>
      <vt:lpstr>Summary</vt:lpstr>
      <vt:lpstr>Summary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Nate Gonzales-Hess</dc:creator>
  <cp:lastModifiedBy>Nate Gonzales-Hess</cp:lastModifiedBy>
  <cp:revision>68</cp:revision>
  <dcterms:created xsi:type="dcterms:W3CDTF">2025-01-23T04:21:08Z</dcterms:created>
  <dcterms:modified xsi:type="dcterms:W3CDTF">2025-01-29T23:00:51Z</dcterms:modified>
</cp:coreProperties>
</file>

<file path=docProps/thumbnail.jpeg>
</file>